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22" Type="http://schemas.openxmlformats.org/officeDocument/2006/relationships/font" Target="fonts/Lato-regular.fntdata"/><Relationship Id="rId21" Type="http://schemas.openxmlformats.org/officeDocument/2006/relationships/font" Target="fonts/Montserrat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bold.fntdata"/><Relationship Id="rId18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4ba924cf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4ba924cf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f87997393_0_9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f87997393_0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64ba924cf1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64ba924cf1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4ba924cf1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4ba924cf1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4ba924cf1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4ba924cf1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87997393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87997393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4ba924cf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4ba924cf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f96f5393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f96f5393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f87997393_0_1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f87997393_0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title"/>
          </p:nvPr>
        </p:nvSpPr>
        <p:spPr>
          <a:xfrm>
            <a:off x="1297500" y="393750"/>
            <a:ext cx="3936000" cy="403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Как найти дистанционных сотрудников за границей и сформировать из них успешную команду </a:t>
            </a:r>
            <a:endParaRPr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267026.jpg" id="229" name="Google Shape;229;p17"/>
          <p:cNvPicPr preferRelativeResize="0"/>
          <p:nvPr/>
        </p:nvPicPr>
        <p:blipFill rotWithShape="1">
          <a:blip r:embed="rId3">
            <a:alphaModFix/>
          </a:blip>
          <a:srcRect b="-6208" l="39740" r="17180" t="41470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descr="offset_comp_457517_edited2.jpg" id="230" name="Google Shape;230;p17"/>
          <p:cNvPicPr preferRelativeResize="0"/>
          <p:nvPr/>
        </p:nvPicPr>
        <p:blipFill rotWithShape="1">
          <a:blip r:embed="rId4">
            <a:alphaModFix/>
          </a:blip>
          <a:srcRect b="-10133" l="28499" r="21977" t="35784"/>
          <a:stretch/>
        </p:blipFill>
        <p:spPr>
          <a:xfrm rot="-5400000">
            <a:off x="5718946" y="1338207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descr="offset_comp_442889_edtied2.jpg" id="231" name="Google Shape;231;p17"/>
          <p:cNvPicPr preferRelativeResize="0"/>
          <p:nvPr/>
        </p:nvPicPr>
        <p:blipFill rotWithShape="1">
          <a:blip r:embed="rId5">
            <a:alphaModFix/>
          </a:blip>
          <a:srcRect b="15476" l="23925" r="30743" t="16463"/>
          <a:stretch/>
        </p:blipFill>
        <p:spPr>
          <a:xfrm rot="5400000">
            <a:off x="6637386" y="2137210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sp>
        <p:nvSpPr>
          <p:cNvPr id="232" name="Google Shape;232;p17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Эффективное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управление дистанционными сотрудниками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6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15" name="Google Shape;315;p26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Обозначить ожидания и поставить конкретные задачи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17" name="Google Shape;317;p26"/>
          <p:cNvSpPr txBox="1"/>
          <p:nvPr>
            <p:ph idx="1" type="body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Провести обучение 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19" name="Google Shape;319;p26"/>
          <p:cNvSpPr txBox="1"/>
          <p:nvPr>
            <p:ph idx="1" type="body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Общение по видео звонкам в Скайпе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050" y="152400"/>
            <a:ext cx="787749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375" y="69650"/>
            <a:ext cx="7905126" cy="49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900" y="93000"/>
            <a:ext cx="7421827" cy="49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/>
          <p:nvPr>
            <p:ph type="title"/>
          </p:nvPr>
        </p:nvSpPr>
        <p:spPr>
          <a:xfrm>
            <a:off x="1456275" y="4420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solidFill>
                  <a:srgbClr val="FFFFFF"/>
                </a:solidFill>
              </a:rPr>
              <a:t>Где искать? </a:t>
            </a:r>
            <a:endParaRPr b="1" i="1">
              <a:solidFill>
                <a:srgbClr val="FFFFFF"/>
              </a:solidFill>
            </a:endParaRPr>
          </a:p>
        </p:txBody>
      </p:sp>
      <p:sp>
        <p:nvSpPr>
          <p:cNvPr id="243" name="Google Shape;243;p19"/>
          <p:cNvSpPr txBox="1"/>
          <p:nvPr>
            <p:ph idx="1" type="body"/>
          </p:nvPr>
        </p:nvSpPr>
        <p:spPr>
          <a:xfrm>
            <a:off x="4625575" y="1560650"/>
            <a:ext cx="4318500" cy="176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/>
              <a:t>Headhunter.ru </a:t>
            </a:r>
            <a:endParaRPr b="1"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3600"/>
              <a:t>Superjob.ru</a:t>
            </a:r>
            <a:endParaRPr b="1"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3600"/>
              <a:t>Avito.ru</a:t>
            </a:r>
            <a:endParaRPr b="1" sz="3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300" y="160200"/>
            <a:ext cx="7842649" cy="485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0"/>
          <p:cNvSpPr txBox="1"/>
          <p:nvPr/>
        </p:nvSpPr>
        <p:spPr>
          <a:xfrm>
            <a:off x="1298150" y="304375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Пирамида потребностей человека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475" y="152400"/>
            <a:ext cx="786370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1298150" y="304375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Пирамида потребностей человека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/>
          <p:nvPr>
            <p:ph idx="1" type="body"/>
          </p:nvPr>
        </p:nvSpPr>
        <p:spPr>
          <a:xfrm>
            <a:off x="1739350" y="1321050"/>
            <a:ext cx="5609700" cy="12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Доля дистанционных работников в стране</a:t>
            </a:r>
            <a:endParaRPr sz="3000"/>
          </a:p>
        </p:txBody>
      </p:sp>
      <p:grpSp>
        <p:nvGrpSpPr>
          <p:cNvPr id="261" name="Google Shape;261;p22"/>
          <p:cNvGrpSpPr/>
          <p:nvPr/>
        </p:nvGrpSpPr>
        <p:grpSpPr>
          <a:xfrm>
            <a:off x="1359550" y="3154500"/>
            <a:ext cx="1018200" cy="1018200"/>
            <a:chOff x="1359550" y="3154500"/>
            <a:chExt cx="1018200" cy="1018200"/>
          </a:xfrm>
        </p:grpSpPr>
        <p:sp>
          <p:nvSpPr>
            <p:cNvPr id="262" name="Google Shape;262;p22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fmla="val 16584787" name="adj1"/>
                <a:gd fmla="val 16200000" name="adj2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22"/>
          <p:cNvSpPr txBox="1"/>
          <p:nvPr/>
        </p:nvSpPr>
        <p:spPr>
          <a:xfrm>
            <a:off x="1338025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Россия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22"/>
          <p:cNvSpPr txBox="1"/>
          <p:nvPr/>
        </p:nvSpPr>
        <p:spPr>
          <a:xfrm>
            <a:off x="1634217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2"/>
          <p:cNvSpPr/>
          <p:nvPr/>
        </p:nvSpPr>
        <p:spPr>
          <a:xfrm>
            <a:off x="3207425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3257675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2"/>
          <p:cNvSpPr/>
          <p:nvPr/>
        </p:nvSpPr>
        <p:spPr>
          <a:xfrm>
            <a:off x="3257675" y="3204750"/>
            <a:ext cx="917700" cy="917700"/>
          </a:xfrm>
          <a:prstGeom prst="pie">
            <a:avLst>
              <a:gd fmla="val 19345622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2"/>
          <p:cNvSpPr/>
          <p:nvPr/>
        </p:nvSpPr>
        <p:spPr>
          <a:xfrm>
            <a:off x="3388475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2"/>
          <p:cNvSpPr txBox="1"/>
          <p:nvPr/>
        </p:nvSpPr>
        <p:spPr>
          <a:xfrm>
            <a:off x="3187524" y="4245800"/>
            <a:ext cx="1120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Филиппины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348372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22"/>
          <p:cNvSpPr/>
          <p:nvPr/>
        </p:nvSpPr>
        <p:spPr>
          <a:xfrm>
            <a:off x="5058251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2"/>
          <p:cNvSpPr/>
          <p:nvPr/>
        </p:nvSpPr>
        <p:spPr>
          <a:xfrm>
            <a:off x="5108501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2"/>
          <p:cNvSpPr/>
          <p:nvPr/>
        </p:nvSpPr>
        <p:spPr>
          <a:xfrm>
            <a:off x="5108501" y="3204750"/>
            <a:ext cx="917700" cy="917700"/>
          </a:xfrm>
          <a:prstGeom prst="pie">
            <a:avLst>
              <a:gd fmla="val 21571046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5239301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2"/>
          <p:cNvSpPr txBox="1"/>
          <p:nvPr/>
        </p:nvSpPr>
        <p:spPr>
          <a:xfrm>
            <a:off x="504079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Новая Зеландия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534224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15</a:t>
            </a: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22"/>
          <p:cNvSpPr/>
          <p:nvPr/>
        </p:nvSpPr>
        <p:spPr>
          <a:xfrm>
            <a:off x="6907209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6957459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6957459" y="3204750"/>
            <a:ext cx="917700" cy="917700"/>
          </a:xfrm>
          <a:prstGeom prst="pie">
            <a:avLst>
              <a:gd fmla="val 2454402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2"/>
          <p:cNvSpPr/>
          <p:nvPr/>
        </p:nvSpPr>
        <p:spPr>
          <a:xfrm>
            <a:off x="7088259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2"/>
          <p:cNvSpPr txBox="1"/>
          <p:nvPr/>
        </p:nvSpPr>
        <p:spPr>
          <a:xfrm>
            <a:off x="6889000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США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7185192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30%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"/>
          <p:cNvSpPr txBox="1"/>
          <p:nvPr>
            <p:ph type="title"/>
          </p:nvPr>
        </p:nvSpPr>
        <p:spPr>
          <a:xfrm>
            <a:off x="1456275" y="4420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solidFill>
                  <a:srgbClr val="FFFFFF"/>
                </a:solidFill>
              </a:rPr>
              <a:t>Где искать? </a:t>
            </a:r>
            <a:endParaRPr b="1" i="1">
              <a:solidFill>
                <a:srgbClr val="FFFFFF"/>
              </a:solidFill>
            </a:endParaRPr>
          </a:p>
        </p:txBody>
      </p:sp>
      <p:sp>
        <p:nvSpPr>
          <p:cNvPr id="291" name="Google Shape;291;p23"/>
          <p:cNvSpPr txBox="1"/>
          <p:nvPr>
            <p:ph idx="1" type="body"/>
          </p:nvPr>
        </p:nvSpPr>
        <p:spPr>
          <a:xfrm>
            <a:off x="3948975" y="1615875"/>
            <a:ext cx="4812300" cy="176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Offshorebusinessprocessing.com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2400"/>
              <a:t>Onlinejobs.ph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 txBox="1"/>
          <p:nvPr>
            <p:ph type="title"/>
          </p:nvPr>
        </p:nvSpPr>
        <p:spPr>
          <a:xfrm>
            <a:off x="1100600" y="830200"/>
            <a:ext cx="6626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Почему люди выбирают работать дистанционно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152475" y="3011400"/>
            <a:ext cx="1594500" cy="155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42%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Никто не отвлекает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4714925" y="1973250"/>
            <a:ext cx="1523100" cy="14223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39% Семья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2545925" y="3457425"/>
            <a:ext cx="1260000" cy="11736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Lato"/>
                <a:ea typeface="Lato"/>
                <a:cs typeface="Lato"/>
                <a:sym typeface="Lato"/>
              </a:rPr>
              <a:t>25%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Зарплата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offset_comp_267026.jpg" id="300" name="Google Shape;300;p24"/>
          <p:cNvPicPr preferRelativeResize="0"/>
          <p:nvPr/>
        </p:nvPicPr>
        <p:blipFill rotWithShape="1">
          <a:blip r:embed="rId3">
            <a:alphaModFix/>
          </a:blip>
          <a:srcRect b="8201" l="26515" r="26312" t="26082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301" name="Google Shape;301;p24"/>
          <p:cNvSpPr/>
          <p:nvPr/>
        </p:nvSpPr>
        <p:spPr>
          <a:xfrm>
            <a:off x="3509800" y="2773725"/>
            <a:ext cx="1887900" cy="1857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47%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Транспорт до места работа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2159225" y="1428700"/>
            <a:ext cx="2356800" cy="2154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-GB" sz="1800">
                <a:latin typeface="Lato"/>
                <a:ea typeface="Lato"/>
                <a:cs typeface="Lato"/>
                <a:sym typeface="Lato"/>
              </a:rPr>
              <a:t>51%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 Баланс     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работа/ личная       жизнь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/>
          <p:nvPr/>
        </p:nvSpPr>
        <p:spPr>
          <a:xfrm flipH="1">
            <a:off x="3735442" y="1117572"/>
            <a:ext cx="1659300" cy="27657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475" y="151925"/>
            <a:ext cx="7823675" cy="483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