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71" r:id="rId1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2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1EB17260-214D-4BFC-887D-A68078608887}" type="datetimeFigureOut">
              <a:rPr lang="en-NZ" smtClean="0"/>
              <a:t>18/10/2019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42B752C-30ED-425C-BF44-434EE9EA634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793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51951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824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0410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484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989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8401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3902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53945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3495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9571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6797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752C-30ED-425C-BF44-434EE9EA634A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17428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697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8251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9650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3899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3997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474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3353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935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284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319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6745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16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255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631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8692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19/10/2019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746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19/10/2019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922C24-81FE-42DE-B2DE-CE48D2127A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424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78BFE-7C30-416A-89F3-B379441E0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9" y="2404534"/>
            <a:ext cx="9624292" cy="948266"/>
          </a:xfrm>
        </p:spPr>
        <p:txBody>
          <a:bodyPr/>
          <a:lstStyle/>
          <a:p>
            <a:pPr algn="ctr"/>
            <a:r>
              <a:rPr lang="ru-RU" sz="4400" dirty="0"/>
              <a:t>Ведение бизнеса в Новой Зеландии</a:t>
            </a:r>
            <a:endParaRPr lang="en-NZ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7DA96-DF63-4A16-BEEA-DCACC3301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852909"/>
            <a:ext cx="7766936" cy="1988598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</a:rPr>
              <a:t>19 Октября 2019</a:t>
            </a:r>
          </a:p>
          <a:p>
            <a:pPr algn="ctr"/>
            <a:endParaRPr lang="ru-RU" sz="2000" dirty="0">
              <a:solidFill>
                <a:schemeClr val="tx2"/>
              </a:solidFill>
            </a:endParaRPr>
          </a:p>
          <a:p>
            <a:pPr algn="ctr"/>
            <a:r>
              <a:rPr lang="ru-RU" sz="2000" dirty="0">
                <a:solidFill>
                  <a:schemeClr val="tx2"/>
                </a:solidFill>
              </a:rPr>
              <a:t>Татьяна Хрусталёва</a:t>
            </a:r>
          </a:p>
          <a:p>
            <a:pPr algn="ctr"/>
            <a:r>
              <a:rPr lang="en-NZ" sz="2000" dirty="0">
                <a:solidFill>
                  <a:srgbClr val="00B0F0"/>
                </a:solidFill>
              </a:rPr>
              <a:t>TK Accounting Limited</a:t>
            </a:r>
          </a:p>
          <a:p>
            <a:pPr algn="ctr"/>
            <a:endParaRPr lang="ru-RU" sz="2000" dirty="0"/>
          </a:p>
          <a:p>
            <a:pPr algn="ctr"/>
            <a:endParaRPr lang="en-NZ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4301F7-6652-42E7-9233-F59C86B3D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66" y="148594"/>
            <a:ext cx="2006354" cy="53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4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C329-BF72-48E0-8C60-59303325A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7455"/>
          </a:xfrm>
        </p:spPr>
        <p:txBody>
          <a:bodyPr>
            <a:normAutofit/>
          </a:bodyPr>
          <a:lstStyle/>
          <a:p>
            <a:r>
              <a:rPr lang="ru-RU" sz="3200" dirty="0"/>
              <a:t>Существующий Бизнес. Ошибки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276D2-3969-4026-8B17-A77943165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60945"/>
            <a:ext cx="9159393" cy="4895273"/>
          </a:xfrm>
        </p:spPr>
        <p:txBody>
          <a:bodyPr>
            <a:normAutofit/>
          </a:bodyPr>
          <a:lstStyle/>
          <a:p>
            <a:r>
              <a:rPr lang="ru-RU" dirty="0"/>
              <a:t>Желание списывать на затраты что угодно, и как можно больше, лишь бы не платить налог</a:t>
            </a:r>
          </a:p>
          <a:p>
            <a:r>
              <a:rPr lang="ru-RU" dirty="0"/>
              <a:t>Не</a:t>
            </a:r>
            <a:r>
              <a:rPr lang="en-NZ" dirty="0"/>
              <a:t> </a:t>
            </a:r>
            <a:r>
              <a:rPr lang="ru-RU" dirty="0"/>
              <a:t>переживаю за свои решения, у компании ограниченная ответственность</a:t>
            </a:r>
            <a:endParaRPr lang="en-NZ" dirty="0"/>
          </a:p>
          <a:p>
            <a:r>
              <a:rPr lang="ru-RU" dirty="0"/>
              <a:t>Не считаю нужным платить налог наперед (</a:t>
            </a:r>
            <a:r>
              <a:rPr lang="en-NZ" dirty="0"/>
              <a:t>Provisional tax</a:t>
            </a:r>
            <a:r>
              <a:rPr lang="ru-RU" dirty="0"/>
              <a:t>)</a:t>
            </a:r>
          </a:p>
          <a:p>
            <a:r>
              <a:rPr lang="ru-RU" dirty="0"/>
              <a:t>Могу самостоятельно решать вопросы найма и увольнения людей</a:t>
            </a:r>
          </a:p>
          <a:p>
            <a:r>
              <a:rPr lang="ru-RU" dirty="0"/>
              <a:t>Могу менять состав учредителей в своей компании как и когда угодно</a:t>
            </a:r>
          </a:p>
          <a:p>
            <a:r>
              <a:rPr lang="ru-RU" dirty="0"/>
              <a:t>Могу вынимать деньги из компании в виде </a:t>
            </a:r>
            <a:r>
              <a:rPr lang="en-NZ" dirty="0"/>
              <a:t>Drawings</a:t>
            </a:r>
            <a:r>
              <a:rPr lang="ru-RU" dirty="0"/>
              <a:t> без налоговых последствий</a:t>
            </a:r>
          </a:p>
          <a:p>
            <a:r>
              <a:rPr lang="ru-RU" dirty="0"/>
              <a:t>Мои знакомые (ненужное зачеркнуть) не платят </a:t>
            </a:r>
            <a:r>
              <a:rPr lang="en-NZ" dirty="0"/>
              <a:t>FBT</a:t>
            </a:r>
            <a:r>
              <a:rPr lang="ru-RU" dirty="0"/>
              <a:t>/Provisional </a:t>
            </a:r>
            <a:r>
              <a:rPr lang="en-NZ" dirty="0"/>
              <a:t>Tax</a:t>
            </a:r>
            <a:r>
              <a:rPr lang="ru-RU" dirty="0"/>
              <a:t>/</a:t>
            </a:r>
            <a:r>
              <a:rPr lang="en-NZ" dirty="0"/>
              <a:t>GST</a:t>
            </a:r>
            <a:r>
              <a:rPr lang="ru-RU" dirty="0"/>
              <a:t>, списывают личные расходы на бизнес, я тоже буду так делать</a:t>
            </a:r>
          </a:p>
          <a:p>
            <a:r>
              <a:rPr lang="ru-RU" dirty="0"/>
              <a:t>Если я буду платить работнику наличкой, то я могу платить намного меньше.</a:t>
            </a:r>
          </a:p>
          <a:p>
            <a:r>
              <a:rPr lang="en-NZ" dirty="0"/>
              <a:t>Health</a:t>
            </a:r>
            <a:r>
              <a:rPr lang="ru-RU" dirty="0"/>
              <a:t> &amp; </a:t>
            </a:r>
            <a:r>
              <a:rPr lang="en-NZ" dirty="0"/>
              <a:t>Safety</a:t>
            </a:r>
            <a:r>
              <a:rPr lang="ru-RU" dirty="0"/>
              <a:t> - некогда этим заниматься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27882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B09B5-CFC1-4F04-AB8D-6DAA78F8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Выход из бизнеса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1FBF-A185-481E-BFA4-AE60666FC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3700702" cy="3880772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B0F0"/>
                </a:solidFill>
              </a:rPr>
              <a:t>Причины выхода из бизнеса:</a:t>
            </a:r>
          </a:p>
          <a:p>
            <a:r>
              <a:rPr lang="ru-RU" dirty="0"/>
              <a:t>Состояние здоровья</a:t>
            </a:r>
          </a:p>
          <a:p>
            <a:r>
              <a:rPr lang="ru-RU" dirty="0"/>
              <a:t>Уход на пенсию</a:t>
            </a:r>
          </a:p>
          <a:p>
            <a:r>
              <a:rPr lang="ru-RU" dirty="0"/>
              <a:t>Смена приоритетов</a:t>
            </a:r>
          </a:p>
          <a:p>
            <a:r>
              <a:rPr lang="ru-RU" dirty="0"/>
              <a:t>Выгодное предложение</a:t>
            </a:r>
          </a:p>
          <a:p>
            <a:r>
              <a:rPr lang="ru-RU" dirty="0"/>
              <a:t>Переезд</a:t>
            </a:r>
          </a:p>
          <a:p>
            <a:endParaRPr lang="en-N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52572-2716-43F2-8FE3-4609A1C31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7564" y="2160589"/>
            <a:ext cx="4756726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B0F0"/>
                </a:solidFill>
              </a:rPr>
              <a:t>Успешный бизнес можно продать:</a:t>
            </a:r>
          </a:p>
          <a:p>
            <a:r>
              <a:rPr lang="ru-RU" dirty="0"/>
              <a:t>Тенденция роста</a:t>
            </a:r>
          </a:p>
          <a:p>
            <a:r>
              <a:rPr lang="ru-RU" dirty="0"/>
              <a:t>История увеличения продаж</a:t>
            </a:r>
          </a:p>
          <a:p>
            <a:r>
              <a:rPr lang="ru-RU" dirty="0"/>
              <a:t>Наличие контрактов на обслуживание</a:t>
            </a:r>
          </a:p>
          <a:p>
            <a:r>
              <a:rPr lang="ru-RU" dirty="0"/>
              <a:t>Хорошая репутация</a:t>
            </a:r>
          </a:p>
          <a:p>
            <a:r>
              <a:rPr lang="ru-RU" dirty="0"/>
              <a:t>Выгодная локация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Прирост капитала не облагается налогом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01252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22F7-4490-4A2F-ADC4-079564AA1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292" y="1660124"/>
            <a:ext cx="9454719" cy="1686758"/>
          </a:xfrm>
          <a:ln>
            <a:noFill/>
          </a:ln>
        </p:spPr>
        <p:txBody>
          <a:bodyPr/>
          <a:lstStyle/>
          <a:p>
            <a:pPr algn="ctr"/>
            <a:r>
              <a:rPr lang="ru-RU" sz="3200" i="1" dirty="0">
                <a:solidFill>
                  <a:srgbClr val="00B0F0"/>
                </a:solidFill>
              </a:rPr>
              <a:t>«Даже путь в тысячу ли</a:t>
            </a:r>
            <a:br>
              <a:rPr lang="ru-RU" sz="3200" i="1" dirty="0">
                <a:solidFill>
                  <a:srgbClr val="00B0F0"/>
                </a:solidFill>
              </a:rPr>
            </a:br>
            <a:r>
              <a:rPr lang="ru-RU" sz="3200" i="1" dirty="0">
                <a:solidFill>
                  <a:srgbClr val="00B0F0"/>
                </a:solidFill>
              </a:rPr>
              <a:t>начинается с первого шага»</a:t>
            </a:r>
            <a:br>
              <a:rPr lang="ru-RU" sz="3200" i="1" dirty="0">
                <a:solidFill>
                  <a:srgbClr val="00B0F0"/>
                </a:solidFill>
              </a:rPr>
            </a:br>
            <a:br>
              <a:rPr lang="ru-RU" sz="1200" i="1" dirty="0">
                <a:solidFill>
                  <a:srgbClr val="00B0F0"/>
                </a:solidFill>
              </a:rPr>
            </a:br>
            <a:r>
              <a:rPr lang="ru-RU" sz="1600" i="1" dirty="0" err="1">
                <a:solidFill>
                  <a:schemeClr val="tx1"/>
                </a:solidFill>
              </a:rPr>
              <a:t>Лао-цзы</a:t>
            </a:r>
            <a:r>
              <a:rPr lang="ru-RU" sz="1600" i="1" dirty="0">
                <a:solidFill>
                  <a:schemeClr val="tx1"/>
                </a:solidFill>
              </a:rPr>
              <a:t>, 604 до н.э.-</a:t>
            </a:r>
            <a:r>
              <a:rPr lang="en-NZ" sz="1600" i="1" dirty="0">
                <a:solidFill>
                  <a:schemeClr val="tx1"/>
                </a:solidFill>
              </a:rPr>
              <a:t>V</a:t>
            </a:r>
            <a:r>
              <a:rPr lang="ru-RU" sz="1600" i="1" dirty="0">
                <a:solidFill>
                  <a:schemeClr val="tx1"/>
                </a:solidFill>
              </a:rPr>
              <a:t> век до н.э.</a:t>
            </a:r>
            <a:endParaRPr lang="en-NZ" sz="1600" i="1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F15E2-434A-452B-8A22-00341A08F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799115"/>
            <a:ext cx="7766936" cy="264325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600" dirty="0">
                <a:solidFill>
                  <a:schemeClr val="tx1"/>
                </a:solidFill>
              </a:rPr>
              <a:t>Спасибо за внимание!</a:t>
            </a:r>
            <a:endParaRPr lang="en-NZ" sz="2600" dirty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pPr algn="ctr"/>
            <a:r>
              <a:rPr lang="ru-RU" sz="1900" dirty="0">
                <a:solidFill>
                  <a:schemeClr val="tx1"/>
                </a:solidFill>
              </a:rPr>
              <a:t>Татьяна Хрусталёва</a:t>
            </a:r>
          </a:p>
          <a:p>
            <a:pPr algn="ctr"/>
            <a:r>
              <a:rPr lang="en-NZ" sz="1900" dirty="0">
                <a:solidFill>
                  <a:srgbClr val="00B0F0"/>
                </a:solidFill>
              </a:rPr>
              <a:t>TK Accounting Limited</a:t>
            </a:r>
          </a:p>
          <a:p>
            <a:pPr algn="ctr"/>
            <a:r>
              <a:rPr lang="ru-RU" sz="1900" dirty="0">
                <a:solidFill>
                  <a:schemeClr val="tx1"/>
                </a:solidFill>
              </a:rPr>
              <a:t>Моб 021 1023453</a:t>
            </a:r>
          </a:p>
          <a:p>
            <a:pPr algn="ctr"/>
            <a:r>
              <a:rPr lang="en-NZ" sz="1900" dirty="0">
                <a:solidFill>
                  <a:srgbClr val="00B0F0"/>
                </a:solidFill>
              </a:rPr>
              <a:t>tanya@tkaccounting.co.nz</a:t>
            </a:r>
          </a:p>
          <a:p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65120D-62CD-4922-809A-C296C21832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89" y="145410"/>
            <a:ext cx="2015232" cy="54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92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55809-BB14-4A14-9397-67EF6198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9818"/>
          </a:xfrm>
        </p:spPr>
        <p:txBody>
          <a:bodyPr>
            <a:normAutofit/>
          </a:bodyPr>
          <a:lstStyle/>
          <a:p>
            <a:r>
              <a:rPr lang="ru-RU" sz="3200" dirty="0"/>
              <a:t>Что такое успех в вашем понимании?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0A300-D03C-416E-AE09-54A58BA1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2619"/>
            <a:ext cx="8596668" cy="3632760"/>
          </a:xfrm>
        </p:spPr>
        <p:txBody>
          <a:bodyPr/>
          <a:lstStyle/>
          <a:p>
            <a:r>
              <a:rPr lang="ru-RU" dirty="0"/>
              <a:t>Обеспечить определенный уровень дохода?</a:t>
            </a:r>
          </a:p>
          <a:p>
            <a:r>
              <a:rPr lang="ru-RU" dirty="0"/>
              <a:t>Стать самым большим бизнесом в своей отрасли?</a:t>
            </a:r>
          </a:p>
          <a:p>
            <a:r>
              <a:rPr lang="ru-RU" dirty="0"/>
              <a:t>Достичь определенной репутации бренда?</a:t>
            </a:r>
          </a:p>
          <a:p>
            <a:r>
              <a:rPr lang="ru-RU" dirty="0"/>
              <a:t>Стать лидером по качеству продукта?</a:t>
            </a:r>
          </a:p>
          <a:p>
            <a:r>
              <a:rPr lang="ru-RU" dirty="0"/>
              <a:t>Иметь гибкий график, проводить больше времени с семьей?</a:t>
            </a:r>
          </a:p>
          <a:p>
            <a:r>
              <a:rPr lang="ru-RU" dirty="0"/>
              <a:t>Иметь возможность путешествовать пока бизнес работает?</a:t>
            </a:r>
          </a:p>
          <a:p>
            <a:r>
              <a:rPr lang="ru-RU" dirty="0"/>
              <a:t>Иметь возможность делиться опытом?</a:t>
            </a:r>
          </a:p>
        </p:txBody>
      </p:sp>
    </p:spTree>
    <p:extLst>
      <p:ext uri="{BB962C8B-B14F-4D97-AF65-F5344CB8AC3E}">
        <p14:creationId xmlns:p14="http://schemas.microsoft.com/office/powerpoint/2010/main" val="164983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F983-CAD5-4081-94CA-CFCC9718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609600"/>
          </a:xfrm>
        </p:spPr>
        <p:txBody>
          <a:bodyPr>
            <a:normAutofit/>
          </a:bodyPr>
          <a:lstStyle/>
          <a:p>
            <a:r>
              <a:rPr lang="ru-RU" sz="3200" dirty="0"/>
              <a:t>Факты о бизнесе в Новой Зеландии</a:t>
            </a:r>
            <a:endParaRPr lang="en-NZ" sz="32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2037B8F-DA1E-40CC-BE6F-E9A7863493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107" y="2958771"/>
            <a:ext cx="4750457" cy="3428174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97% занятость менее 20 человек приносят $65 миллиардов в Валовый Внутренний Продукт (</a:t>
            </a:r>
            <a:r>
              <a:rPr lang="en-NZ" dirty="0"/>
              <a:t>GDP</a:t>
            </a:r>
            <a:r>
              <a:rPr lang="ru-RU" dirty="0"/>
              <a:t>)</a:t>
            </a:r>
            <a:endParaRPr lang="en-NZ" dirty="0"/>
          </a:p>
          <a:p>
            <a:pPr lvl="0"/>
            <a:r>
              <a:rPr lang="ru-RU" dirty="0"/>
              <a:t>78% ценят «</a:t>
            </a:r>
            <a:r>
              <a:rPr lang="en-NZ" dirty="0"/>
              <a:t>work</a:t>
            </a:r>
            <a:r>
              <a:rPr lang="ru-RU" dirty="0"/>
              <a:t>-</a:t>
            </a:r>
            <a:r>
              <a:rPr lang="en-NZ" dirty="0"/>
              <a:t>life balance</a:t>
            </a:r>
            <a:r>
              <a:rPr lang="ru-RU" dirty="0"/>
              <a:t>» не меньше, чем фактор роста</a:t>
            </a:r>
            <a:endParaRPr lang="en-NZ" dirty="0"/>
          </a:p>
          <a:p>
            <a:pPr lvl="0"/>
            <a:r>
              <a:rPr lang="ru-RU" dirty="0"/>
              <a:t>58% предпочитают фокусироваться на улучшении продуктивности и эффективности бизнеса, а не на перспективах роста</a:t>
            </a:r>
            <a:endParaRPr lang="en-NZ" dirty="0"/>
          </a:p>
          <a:p>
            <a:pPr lvl="0"/>
            <a:r>
              <a:rPr lang="ru-RU" dirty="0"/>
              <a:t>1/3 вообще не имеет амбиций роста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63B541D-AECE-4EA1-9E32-6300C897D4F3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67777" y="2757302"/>
            <a:ext cx="4231321" cy="36296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78D927-014E-4415-8AAF-D9636E49E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107" y="1420670"/>
            <a:ext cx="9578620" cy="133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747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7B834-AE9C-4C82-B32D-73AE8610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868218"/>
          </a:xfrm>
        </p:spPr>
        <p:txBody>
          <a:bodyPr>
            <a:normAutofit/>
          </a:bodyPr>
          <a:lstStyle/>
          <a:p>
            <a:r>
              <a:rPr lang="ru-RU" sz="3200" dirty="0"/>
              <a:t>Стадия Открытия Бизнеса. Начать с нуля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C1DF2-AD6E-4C17-80AB-456B5216C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7892"/>
            <a:ext cx="8596668" cy="4501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Вопросы, которые нужно себе задать до начала:</a:t>
            </a:r>
          </a:p>
          <a:p>
            <a:r>
              <a:rPr lang="ru-RU" dirty="0"/>
              <a:t>Нравится ли вам этим заниматься?</a:t>
            </a:r>
          </a:p>
          <a:p>
            <a:r>
              <a:rPr lang="ru-RU" dirty="0"/>
              <a:t>Готовы ли вы на жертвы финансовые и времени?</a:t>
            </a:r>
          </a:p>
          <a:p>
            <a:r>
              <a:rPr lang="ru-RU" dirty="0"/>
              <a:t>Готовы ли вы овладевать новыми навыками?</a:t>
            </a:r>
          </a:p>
          <a:p>
            <a:r>
              <a:rPr lang="ru-RU" dirty="0"/>
              <a:t>Решает ли ваша идея какую-то проблему?</a:t>
            </a:r>
          </a:p>
          <a:p>
            <a:r>
              <a:rPr lang="ru-RU" dirty="0"/>
              <a:t>Есть ли ниша на рынке для вашей идеи?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Если вы ответили </a:t>
            </a:r>
            <a:r>
              <a:rPr lang="ru-RU" dirty="0">
                <a:solidFill>
                  <a:srgbClr val="00B0F0"/>
                </a:solidFill>
              </a:rPr>
              <a:t>НЕТ</a:t>
            </a:r>
            <a:r>
              <a:rPr lang="ru-RU" dirty="0"/>
              <a:t> хотя бы на один вопрос, то подумайте еще раз стоит ли начинать</a:t>
            </a:r>
          </a:p>
          <a:p>
            <a:pPr marL="0" indent="0">
              <a:buNone/>
            </a:pPr>
            <a:r>
              <a:rPr lang="ru-RU" dirty="0"/>
              <a:t>Если вы ответили </a:t>
            </a:r>
            <a:r>
              <a:rPr lang="ru-RU" dirty="0">
                <a:solidFill>
                  <a:srgbClr val="00B0F0"/>
                </a:solidFill>
              </a:rPr>
              <a:t>ДА</a:t>
            </a:r>
            <a:r>
              <a:rPr lang="ru-RU" dirty="0"/>
              <a:t> на все вопросы, то следующий этап – это составление бизнес-плана</a:t>
            </a:r>
          </a:p>
        </p:txBody>
      </p:sp>
    </p:spTree>
    <p:extLst>
      <p:ext uri="{BB962C8B-B14F-4D97-AF65-F5344CB8AC3E}">
        <p14:creationId xmlns:p14="http://schemas.microsoft.com/office/powerpoint/2010/main" val="104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CD4A-288B-40B0-926B-732930800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618"/>
          </a:xfrm>
        </p:spPr>
        <p:txBody>
          <a:bodyPr>
            <a:normAutofit/>
          </a:bodyPr>
          <a:lstStyle/>
          <a:p>
            <a:r>
              <a:rPr lang="ru-RU" sz="3200" dirty="0"/>
              <a:t>Стадия Открытия Бизнеса. Бизнес-план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EFF14-1E0B-4C51-BD46-C097CC85A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8654"/>
            <a:ext cx="9187102" cy="47855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Сбор информации, изучение рынка:</a:t>
            </a:r>
          </a:p>
          <a:p>
            <a:r>
              <a:rPr lang="ru-RU" dirty="0">
                <a:solidFill>
                  <a:srgbClr val="00B0F0"/>
                </a:solidFill>
              </a:rPr>
              <a:t>Уникальность продукта </a:t>
            </a:r>
            <a:r>
              <a:rPr lang="ru-RU" dirty="0"/>
              <a:t>- что сделает его конкурентноспособным</a:t>
            </a:r>
          </a:p>
          <a:p>
            <a:r>
              <a:rPr lang="ru-RU" dirty="0">
                <a:solidFill>
                  <a:srgbClr val="00B0F0"/>
                </a:solidFill>
              </a:rPr>
              <a:t>Портрет клиента </a:t>
            </a:r>
            <a:r>
              <a:rPr lang="ru-RU" dirty="0"/>
              <a:t>– что они ценят, что им нужно, где их искать, что их беспокоит</a:t>
            </a:r>
          </a:p>
          <a:p>
            <a:r>
              <a:rPr lang="ru-RU" dirty="0">
                <a:solidFill>
                  <a:srgbClr val="00B0F0"/>
                </a:solidFill>
              </a:rPr>
              <a:t>Цена</a:t>
            </a:r>
            <a:r>
              <a:rPr lang="ru-RU" dirty="0"/>
              <a:t> – сколько стоит у конкурентов, сколько готовы заплатить за ваш продукт/услугу, есть ли стандартные цены в этой индустрии, если вы хотите брать больше, сможете ли вы обеспечить лучшее качество</a:t>
            </a:r>
          </a:p>
          <a:p>
            <a:r>
              <a:rPr lang="ru-RU" dirty="0">
                <a:solidFill>
                  <a:srgbClr val="00B0F0"/>
                </a:solidFill>
              </a:rPr>
              <a:t>Финансы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>
                <a:solidFill>
                  <a:schemeClr val="tx2"/>
                </a:solidFill>
              </a:rPr>
              <a:t>сколько вы должны заработать чтобы покрыть свои прямые и непрямые затраты. Используйте реалистично достижимые цифры дохода и затрат при планировании чистой прибыли.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C52B83"/>
                </a:solidFill>
              </a:rPr>
              <a:t>Приложение 1. Первый черновик бизнес-плана</a:t>
            </a:r>
            <a:endParaRPr lang="en-NZ" i="1" dirty="0">
              <a:solidFill>
                <a:srgbClr val="C52B83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Изучение законодательной базы и обязательств:</a:t>
            </a:r>
          </a:p>
          <a:p>
            <a:r>
              <a:rPr lang="ru-RU" dirty="0">
                <a:solidFill>
                  <a:schemeClr val="tx2"/>
                </a:solidFill>
              </a:rPr>
              <a:t>Лицензии, регистрации, разрешения</a:t>
            </a:r>
          </a:p>
          <a:p>
            <a:r>
              <a:rPr lang="ru-RU" dirty="0">
                <a:solidFill>
                  <a:schemeClr val="tx2"/>
                </a:solidFill>
              </a:rPr>
              <a:t>Требования по отчётности</a:t>
            </a:r>
          </a:p>
          <a:p>
            <a:pPr marL="0" indent="0">
              <a:buNone/>
            </a:pPr>
            <a:r>
              <a:rPr lang="ru-RU" i="1" dirty="0">
                <a:solidFill>
                  <a:srgbClr val="C52B83"/>
                </a:solidFill>
              </a:rPr>
              <a:t>Приложение 2. Законодательная база</a:t>
            </a:r>
            <a:endParaRPr lang="en-NZ" i="1" dirty="0">
              <a:solidFill>
                <a:srgbClr val="C52B83"/>
              </a:solidFill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34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E14A-A45F-4F78-BD3C-5FDEE782D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2655"/>
          </a:xfrm>
        </p:spPr>
        <p:txBody>
          <a:bodyPr>
            <a:noAutofit/>
          </a:bodyPr>
          <a:lstStyle/>
          <a:p>
            <a:r>
              <a:rPr lang="ru-RU" sz="3200" dirty="0"/>
              <a:t>Стадия Открытия Бизнеса. Ошибки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60D04-C610-4835-8249-F64A90F42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82255"/>
            <a:ext cx="9061471" cy="5273963"/>
          </a:xfrm>
        </p:spPr>
        <p:txBody>
          <a:bodyPr>
            <a:normAutofit/>
          </a:bodyPr>
          <a:lstStyle/>
          <a:p>
            <a:r>
              <a:rPr lang="ru-RU" dirty="0"/>
              <a:t>Выбор формы собственности – спрошу у друзей или на Фейсбуке</a:t>
            </a:r>
          </a:p>
          <a:p>
            <a:r>
              <a:rPr lang="ru-RU" dirty="0"/>
              <a:t>Уволюсь с работы</a:t>
            </a:r>
            <a:r>
              <a:rPr lang="en-NZ" dirty="0"/>
              <a:t>, </a:t>
            </a:r>
            <a:r>
              <a:rPr lang="ru-RU" dirty="0"/>
              <a:t>работая на себя, буду зарабатывать больше. </a:t>
            </a:r>
            <a:r>
              <a:rPr lang="ru-RU" i="1" dirty="0">
                <a:solidFill>
                  <a:srgbClr val="C52B83"/>
                </a:solidFill>
              </a:rPr>
              <a:t>Приложение 3. Работа по найму </a:t>
            </a:r>
            <a:r>
              <a:rPr lang="en-NZ" i="1" dirty="0">
                <a:solidFill>
                  <a:srgbClr val="C52B83"/>
                </a:solidFill>
              </a:rPr>
              <a:t>vs </a:t>
            </a:r>
            <a:r>
              <a:rPr lang="ru-RU" i="1" dirty="0">
                <a:solidFill>
                  <a:srgbClr val="C52B83"/>
                </a:solidFill>
              </a:rPr>
              <a:t>Работа на себя</a:t>
            </a:r>
            <a:endParaRPr lang="en-NZ" dirty="0">
              <a:solidFill>
                <a:srgbClr val="C52B83"/>
              </a:solidFill>
            </a:endParaRPr>
          </a:p>
          <a:p>
            <a:r>
              <a:rPr lang="ru-RU" dirty="0"/>
              <a:t>Не вижу смысла нанимать СА, если не СА дешевле.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52B83"/>
                </a:solidFill>
              </a:rPr>
              <a:t>Приложение 4. СА </a:t>
            </a:r>
            <a:r>
              <a:rPr lang="en-NZ" i="1" dirty="0">
                <a:solidFill>
                  <a:srgbClr val="C52B83"/>
                </a:solidFill>
              </a:rPr>
              <a:t>vs </a:t>
            </a:r>
            <a:r>
              <a:rPr lang="ru-RU" i="1" dirty="0">
                <a:solidFill>
                  <a:srgbClr val="C52B83"/>
                </a:solidFill>
              </a:rPr>
              <a:t>не СА</a:t>
            </a:r>
            <a:endParaRPr lang="ru-RU" dirty="0">
              <a:solidFill>
                <a:srgbClr val="C52B83"/>
              </a:solidFill>
            </a:endParaRPr>
          </a:p>
          <a:p>
            <a:r>
              <a:rPr lang="ru-RU" dirty="0"/>
              <a:t>Я сам могу открыть компанию онлайн</a:t>
            </a:r>
          </a:p>
          <a:p>
            <a:r>
              <a:rPr lang="ru-RU" dirty="0"/>
              <a:t>Попробую несколько видов деятельности под одной структурой, не считаю нужным открывать несколько структур</a:t>
            </a:r>
          </a:p>
          <a:p>
            <a:r>
              <a:rPr lang="ru-RU" dirty="0"/>
              <a:t>Начну как индивидуальный предприниматель, потом открою компанию</a:t>
            </a:r>
          </a:p>
          <a:p>
            <a:r>
              <a:rPr lang="ru-RU" dirty="0"/>
              <a:t>Начал бизнес, обращусь к бухгалтеру после окончания финансового года</a:t>
            </a:r>
          </a:p>
          <a:p>
            <a:r>
              <a:rPr lang="ru-RU" dirty="0"/>
              <a:t>В первый год мне не нужно платить налоги</a:t>
            </a:r>
          </a:p>
          <a:p>
            <a:r>
              <a:rPr lang="ru-RU" dirty="0"/>
              <a:t>Не буду платить за бухгалтерскую программу, буду использовать бесплатную</a:t>
            </a:r>
          </a:p>
          <a:p>
            <a:r>
              <a:rPr lang="ru-RU" dirty="0"/>
              <a:t>Не вижу смысла оформлять юридически договор учредителей, мы с партнерами и так договоримся</a:t>
            </a:r>
            <a:endParaRPr lang="en-N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011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759C3-D1C3-4486-9D0D-D4580EFF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545"/>
          </a:xfrm>
        </p:spPr>
        <p:txBody>
          <a:bodyPr>
            <a:normAutofit/>
          </a:bodyPr>
          <a:lstStyle/>
          <a:p>
            <a:r>
              <a:rPr lang="ru-RU" sz="3200" dirty="0"/>
              <a:t>Стадия Открытия Бизнеса. Залог успеха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9210D-28D7-4853-9DF3-5F8DD7C71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0036"/>
            <a:ext cx="9685867" cy="511694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Определить, что для вас является успехом, чего вы хотите достичь</a:t>
            </a:r>
            <a:endParaRPr lang="en-NZ" dirty="0"/>
          </a:p>
          <a:p>
            <a:pPr lvl="0"/>
            <a:r>
              <a:rPr lang="ru-RU" dirty="0"/>
              <a:t>Составить бизнес-план</a:t>
            </a:r>
            <a:endParaRPr lang="en-NZ" dirty="0"/>
          </a:p>
          <a:p>
            <a:pPr lvl="0"/>
            <a:r>
              <a:rPr lang="ru-RU" dirty="0"/>
              <a:t>Получить консультацию сертифицированного бухгалтера:</a:t>
            </a:r>
            <a:endParaRPr lang="en-NZ" dirty="0"/>
          </a:p>
          <a:p>
            <a:pPr marL="0" lvl="0" indent="0">
              <a:buNone/>
            </a:pPr>
            <a:r>
              <a:rPr lang="ru-RU" dirty="0"/>
              <a:t>		о выборе формы собственности</a:t>
            </a:r>
            <a:endParaRPr lang="en-NZ" dirty="0"/>
          </a:p>
          <a:p>
            <a:pPr marL="0" lvl="0" indent="0">
              <a:buNone/>
            </a:pPr>
            <a:r>
              <a:rPr lang="ru-RU" dirty="0"/>
              <a:t>		о правильной регистрации компании, состава учредителей, долей</a:t>
            </a:r>
          </a:p>
          <a:p>
            <a:pPr marL="0" lvl="0" indent="0">
              <a:buNone/>
            </a:pPr>
            <a:r>
              <a:rPr lang="ru-RU" dirty="0"/>
              <a:t>		о правильной регистрации отдельных видов налогов (</a:t>
            </a:r>
            <a:r>
              <a:rPr lang="en-NZ" dirty="0"/>
              <a:t>GST</a:t>
            </a:r>
            <a:r>
              <a:rPr lang="ru-RU" dirty="0"/>
              <a:t>, </a:t>
            </a:r>
            <a:r>
              <a:rPr lang="en-NZ" dirty="0"/>
              <a:t>FBT</a:t>
            </a:r>
            <a:r>
              <a:rPr lang="ru-RU" dirty="0"/>
              <a:t>, </a:t>
            </a:r>
            <a:r>
              <a:rPr lang="en-NZ" dirty="0"/>
              <a:t>RWT</a:t>
            </a:r>
            <a:r>
              <a:rPr lang="ru-RU" dirty="0"/>
              <a:t>, </a:t>
            </a:r>
            <a:r>
              <a:rPr lang="en-NZ" dirty="0"/>
              <a:t>Employer registration</a:t>
            </a:r>
            <a:r>
              <a:rPr lang="ru-RU" dirty="0"/>
              <a:t>)</a:t>
            </a:r>
            <a:endParaRPr lang="en-NZ" dirty="0"/>
          </a:p>
          <a:p>
            <a:pPr marL="0" lvl="0" indent="0">
              <a:buNone/>
            </a:pPr>
            <a:r>
              <a:rPr lang="ru-RU" dirty="0"/>
              <a:t>		о выборе подходящей бухгалтерской программы</a:t>
            </a:r>
            <a:endParaRPr lang="en-NZ" dirty="0"/>
          </a:p>
          <a:p>
            <a:pPr lvl="0"/>
            <a:r>
              <a:rPr lang="ru-RU" dirty="0"/>
              <a:t>Оформить юридически:</a:t>
            </a:r>
            <a:endParaRPr lang="en-NZ" dirty="0"/>
          </a:p>
          <a:p>
            <a:pPr marL="0" lvl="0" indent="0">
              <a:buNone/>
            </a:pPr>
            <a:r>
              <a:rPr lang="ru-RU" dirty="0"/>
              <a:t>		договор между учредителями (</a:t>
            </a:r>
            <a:r>
              <a:rPr lang="en-NZ" dirty="0"/>
              <a:t>Shareholder Agreement</a:t>
            </a:r>
            <a:r>
              <a:rPr lang="ru-RU" dirty="0"/>
              <a:t>) если форма собственности Компания</a:t>
            </a:r>
            <a:endParaRPr lang="en-NZ" dirty="0"/>
          </a:p>
          <a:p>
            <a:pPr marL="0" lvl="0" indent="0">
              <a:buNone/>
            </a:pPr>
            <a:r>
              <a:rPr lang="ru-RU" dirty="0"/>
              <a:t>		договор о партнерстве (</a:t>
            </a:r>
            <a:r>
              <a:rPr lang="en-NZ" dirty="0"/>
              <a:t>Partnership Agreement</a:t>
            </a:r>
            <a:r>
              <a:rPr lang="ru-RU" dirty="0"/>
              <a:t>) если форма собственности Партнершип</a:t>
            </a:r>
            <a:endParaRPr lang="en-NZ" dirty="0"/>
          </a:p>
          <a:p>
            <a:r>
              <a:rPr lang="ru-RU" dirty="0"/>
              <a:t>Посетить бесплатный семинар </a:t>
            </a:r>
            <a:r>
              <a:rPr lang="en-NZ" dirty="0"/>
              <a:t>IRD</a:t>
            </a:r>
            <a:r>
              <a:rPr lang="ru-RU" dirty="0"/>
              <a:t> по документации и налогообложению</a:t>
            </a:r>
          </a:p>
          <a:p>
            <a:r>
              <a:rPr lang="ru-RU" dirty="0"/>
              <a:t>Изучить законодательную базу</a:t>
            </a:r>
            <a:endParaRPr lang="en-NZ" dirty="0"/>
          </a:p>
          <a:p>
            <a:pPr lvl="0"/>
            <a:r>
              <a:rPr lang="ru-RU" dirty="0"/>
              <a:t>Получить консультацию по </a:t>
            </a:r>
            <a:r>
              <a:rPr lang="en-NZ" dirty="0"/>
              <a:t>Health</a:t>
            </a:r>
            <a:r>
              <a:rPr lang="ru-RU" dirty="0"/>
              <a:t> </a:t>
            </a:r>
            <a:r>
              <a:rPr lang="en-NZ" dirty="0"/>
              <a:t>and Safety</a:t>
            </a:r>
          </a:p>
          <a:p>
            <a:pPr lvl="0"/>
            <a:r>
              <a:rPr lang="ru-RU" dirty="0"/>
              <a:t>Поработать с юристами над составлением Трудовых Соглашений для наемных работников</a:t>
            </a:r>
            <a:endParaRPr lang="en-NZ" dirty="0"/>
          </a:p>
          <a:p>
            <a:pPr lvl="0"/>
            <a:r>
              <a:rPr lang="ru-RU" dirty="0"/>
              <a:t>Пользоваться доступными бесплатными источниками (</a:t>
            </a:r>
            <a:r>
              <a:rPr lang="en-NZ" dirty="0"/>
              <a:t>business</a:t>
            </a:r>
            <a:r>
              <a:rPr lang="ru-RU" dirty="0"/>
              <a:t>.</a:t>
            </a:r>
            <a:r>
              <a:rPr lang="en-NZ" dirty="0"/>
              <a:t>govt</a:t>
            </a:r>
            <a:r>
              <a:rPr lang="ru-RU" dirty="0"/>
              <a:t>.</a:t>
            </a:r>
            <a:r>
              <a:rPr lang="en-NZ" dirty="0"/>
              <a:t>nz</a:t>
            </a:r>
            <a:r>
              <a:rPr lang="ru-RU" dirty="0"/>
              <a:t>, </a:t>
            </a:r>
            <a:r>
              <a:rPr lang="en-NZ" dirty="0"/>
              <a:t>ird</a:t>
            </a:r>
            <a:r>
              <a:rPr lang="ru-RU" dirty="0"/>
              <a:t>.</a:t>
            </a:r>
            <a:r>
              <a:rPr lang="en-NZ" dirty="0"/>
              <a:t>govt</a:t>
            </a:r>
            <a:r>
              <a:rPr lang="ru-RU" dirty="0"/>
              <a:t>.</a:t>
            </a:r>
            <a:r>
              <a:rPr lang="en-NZ" dirty="0"/>
              <a:t>nz</a:t>
            </a:r>
            <a:r>
              <a:rPr lang="ru-RU" dirty="0"/>
              <a:t>, </a:t>
            </a:r>
            <a:r>
              <a:rPr lang="en-NZ" dirty="0"/>
              <a:t>employment</a:t>
            </a:r>
            <a:r>
              <a:rPr lang="ru-RU" dirty="0"/>
              <a:t>.</a:t>
            </a:r>
            <a:r>
              <a:rPr lang="en-NZ" dirty="0"/>
              <a:t>govt</a:t>
            </a:r>
            <a:r>
              <a:rPr lang="ru-RU" dirty="0"/>
              <a:t>.</a:t>
            </a:r>
            <a:r>
              <a:rPr lang="en-NZ" dirty="0"/>
              <a:t>nz</a:t>
            </a:r>
            <a:r>
              <a:rPr lang="ru-RU" dirty="0"/>
              <a:t>, </a:t>
            </a:r>
            <a:r>
              <a:rPr lang="en-NZ" dirty="0"/>
              <a:t>govt</a:t>
            </a:r>
            <a:r>
              <a:rPr lang="ru-RU" dirty="0"/>
              <a:t>.</a:t>
            </a:r>
            <a:r>
              <a:rPr lang="en-NZ" dirty="0"/>
              <a:t>nz</a:t>
            </a:r>
            <a:r>
              <a:rPr lang="ru-RU" dirty="0"/>
              <a:t>, </a:t>
            </a:r>
            <a:r>
              <a:rPr lang="en-NZ" dirty="0"/>
              <a:t>xero</a:t>
            </a:r>
            <a:r>
              <a:rPr lang="ru-RU" dirty="0"/>
              <a:t>.</a:t>
            </a:r>
            <a:r>
              <a:rPr lang="en-NZ" dirty="0"/>
              <a:t>com</a:t>
            </a:r>
            <a:r>
              <a:rPr lang="ru-RU" dirty="0"/>
              <a:t>, </a:t>
            </a:r>
            <a:r>
              <a:rPr lang="en-NZ" dirty="0"/>
              <a:t>mbie</a:t>
            </a:r>
            <a:r>
              <a:rPr lang="ru-RU" dirty="0"/>
              <a:t>.</a:t>
            </a:r>
            <a:r>
              <a:rPr lang="en-NZ" dirty="0"/>
              <a:t>govt</a:t>
            </a:r>
            <a:r>
              <a:rPr lang="ru-RU" dirty="0"/>
              <a:t>.</a:t>
            </a:r>
            <a:r>
              <a:rPr lang="en-NZ" dirty="0"/>
              <a:t>nz</a:t>
            </a:r>
            <a:r>
              <a:rPr lang="ru-RU" dirty="0"/>
              <a:t>).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2212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80EE9-C3AC-4F01-B1AB-13EF4861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7455"/>
          </a:xfrm>
        </p:spPr>
        <p:txBody>
          <a:bodyPr>
            <a:normAutofit/>
          </a:bodyPr>
          <a:lstStyle/>
          <a:p>
            <a:r>
              <a:rPr lang="ru-RU" sz="3200" dirty="0"/>
              <a:t>Существующий Бизнес. Проблемы</a:t>
            </a:r>
            <a:endParaRPr lang="en-NZ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A7FB6-3B66-4E25-A462-63A0F7F60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272145"/>
            <a:ext cx="4387272" cy="3769216"/>
          </a:xfrm>
        </p:spPr>
        <p:txBody>
          <a:bodyPr/>
          <a:lstStyle/>
          <a:p>
            <a:r>
              <a:rPr lang="ru-RU" dirty="0"/>
              <a:t>Нехватка времени</a:t>
            </a:r>
          </a:p>
          <a:p>
            <a:r>
              <a:rPr lang="ru-RU" dirty="0"/>
              <a:t>Нехватка оборотного капитала</a:t>
            </a:r>
          </a:p>
          <a:p>
            <a:r>
              <a:rPr lang="ru-RU" dirty="0"/>
              <a:t>Персонал</a:t>
            </a:r>
          </a:p>
          <a:p>
            <a:r>
              <a:rPr lang="ru-RU" dirty="0"/>
              <a:t>Ценообразование</a:t>
            </a:r>
          </a:p>
          <a:p>
            <a:r>
              <a:rPr lang="ru-RU" dirty="0"/>
              <a:t>Продуктивность</a:t>
            </a:r>
          </a:p>
          <a:p>
            <a:r>
              <a:rPr lang="ru-RU" dirty="0"/>
              <a:t>Оптимизация внутренних процессов</a:t>
            </a:r>
          </a:p>
          <a:p>
            <a:endParaRPr lang="ru-RU" dirty="0"/>
          </a:p>
          <a:p>
            <a:endParaRPr lang="en-N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30C32-A768-4856-A1BD-8DA1FEC1D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2436" y="2160589"/>
            <a:ext cx="4387272" cy="3880773"/>
          </a:xfrm>
        </p:spPr>
        <p:txBody>
          <a:bodyPr/>
          <a:lstStyle/>
          <a:p>
            <a:r>
              <a:rPr lang="ru-RU" dirty="0"/>
              <a:t>Рентабельность проектов</a:t>
            </a:r>
          </a:p>
          <a:p>
            <a:r>
              <a:rPr lang="ru-RU" dirty="0"/>
              <a:t>Привлечение новых клиентов</a:t>
            </a:r>
          </a:p>
          <a:p>
            <a:r>
              <a:rPr lang="ru-RU" dirty="0"/>
              <a:t>Лояльность клиентов</a:t>
            </a:r>
          </a:p>
          <a:p>
            <a:r>
              <a:rPr lang="ru-RU" dirty="0"/>
              <a:t>Эффективность маркетинга</a:t>
            </a:r>
          </a:p>
          <a:p>
            <a:r>
              <a:rPr lang="ru-RU" dirty="0"/>
              <a:t>Анализ финансовых показателей</a:t>
            </a:r>
          </a:p>
          <a:p>
            <a:r>
              <a:rPr lang="ru-RU" dirty="0"/>
              <a:t>Оптимизация налогообложения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824815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537B-DDA2-4891-B914-2521AA576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6691"/>
          </a:xfrm>
        </p:spPr>
        <p:txBody>
          <a:bodyPr>
            <a:normAutofit fontScale="90000"/>
          </a:bodyPr>
          <a:lstStyle/>
          <a:p>
            <a:r>
              <a:rPr lang="ru-RU" dirty="0"/>
              <a:t>Существующий Бизнес. Успешные лидеры</a:t>
            </a:r>
            <a:br>
              <a:rPr lang="ru-RU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4C16A-D1F9-4FCE-B46E-33D322BBC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42" y="1496291"/>
            <a:ext cx="8743757" cy="4752110"/>
          </a:xfrm>
        </p:spPr>
        <p:txBody>
          <a:bodyPr>
            <a:normAutofit/>
          </a:bodyPr>
          <a:lstStyle/>
          <a:p>
            <a:r>
              <a:rPr lang="ru-RU" dirty="0"/>
              <a:t>Личное активное участие в бизнесе, от стратегических вопросов до самых мелких </a:t>
            </a:r>
            <a:endParaRPr lang="en-NZ" dirty="0"/>
          </a:p>
          <a:p>
            <a:r>
              <a:rPr lang="ru-RU" dirty="0"/>
              <a:t>Изучение и понимание законодательной базы</a:t>
            </a:r>
            <a:endParaRPr lang="en-NZ" dirty="0"/>
          </a:p>
          <a:p>
            <a:r>
              <a:rPr lang="ru-RU" dirty="0"/>
              <a:t>Своевременные консультации со специалистами в своей области, постоянный контакт</a:t>
            </a:r>
            <a:endParaRPr lang="en-NZ" dirty="0"/>
          </a:p>
          <a:p>
            <a:r>
              <a:rPr lang="ru-RU" dirty="0"/>
              <a:t>Жажда знаний, посещение семинаров, конференций, инвестирование в личное развитие</a:t>
            </a:r>
            <a:endParaRPr lang="en-NZ" dirty="0"/>
          </a:p>
          <a:p>
            <a:r>
              <a:rPr lang="ru-RU" dirty="0"/>
              <a:t>Нетворкинг, посещение встреч, митапов в своей индустрии</a:t>
            </a:r>
            <a:endParaRPr lang="en-NZ" dirty="0"/>
          </a:p>
          <a:p>
            <a:r>
              <a:rPr lang="ru-RU" dirty="0"/>
              <a:t>Волонтерская работа (неприбыльные организации, школы, комитеты, спортивные секции)</a:t>
            </a:r>
            <a:endParaRPr lang="en-NZ" dirty="0"/>
          </a:p>
          <a:p>
            <a:r>
              <a:rPr lang="ru-RU" dirty="0"/>
              <a:t>Благотворительность (пожертвования денег и своего времени, спонсирование мероприятий)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542054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486</TotalTime>
  <Words>787</Words>
  <Application>Microsoft Office PowerPoint</Application>
  <PresentationFormat>Widescreen</PresentationFormat>
  <Paragraphs>132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Ведение бизнеса в Новой Зеландии</vt:lpstr>
      <vt:lpstr>Что такое успех в вашем понимании?</vt:lpstr>
      <vt:lpstr>Факты о бизнесе в Новой Зеландии</vt:lpstr>
      <vt:lpstr>Стадия Открытия Бизнеса. Начать с нуля</vt:lpstr>
      <vt:lpstr>Стадия Открытия Бизнеса. Бизнес-план</vt:lpstr>
      <vt:lpstr>Стадия Открытия Бизнеса. Ошибки</vt:lpstr>
      <vt:lpstr>Стадия Открытия Бизнеса. Залог успеха</vt:lpstr>
      <vt:lpstr>Существующий Бизнес. Проблемы</vt:lpstr>
      <vt:lpstr>Существующий Бизнес. Успешные лидеры </vt:lpstr>
      <vt:lpstr>Существующий Бизнес. Ошибки</vt:lpstr>
      <vt:lpstr>Выход из бизнеса</vt:lpstr>
      <vt:lpstr>«Даже путь в тысячу ли начинается с первого шага»  Лао-цзы, 604 до н.э.-V век до н.э.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Ведение бизнеса в Новой Зеландии</dc:title>
  <dc:creator>Tanya Khrustalyova</dc:creator>
  <cp:lastModifiedBy>Tanya Khrustalyova</cp:lastModifiedBy>
  <cp:revision>39</cp:revision>
  <cp:lastPrinted>2019-10-16T13:29:58Z</cp:lastPrinted>
  <dcterms:created xsi:type="dcterms:W3CDTF">2019-10-15T04:46:43Z</dcterms:created>
  <dcterms:modified xsi:type="dcterms:W3CDTF">2019-10-17T21:45:20Z</dcterms:modified>
</cp:coreProperties>
</file>